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0" y="14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DAF9448-13FD-42B2-BD71-E9FC793C01F2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5D8B549-FD5D-44F0-BA32-5670A9DF129D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vprocondominios@gmail.com" TargetMode="External"/><Relationship Id="rId2" Type="http://schemas.openxmlformats.org/officeDocument/2006/relationships/hyperlink" Target="http://www.procondominios.com.ve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es-ES" sz="3600" b="1" dirty="0" smtClean="0"/>
              <a:t>Los Reportes de la Junta de Condominio; de las Administradoras o Gerentes </a:t>
            </a:r>
            <a:r>
              <a:rPr lang="es-ES" sz="3600" b="1" dirty="0" smtClean="0"/>
              <a:t>Operativos y Administrativos </a:t>
            </a:r>
            <a:r>
              <a:rPr lang="es-ES" sz="3600" b="1" dirty="0" smtClean="0"/>
              <a:t>del inmueble</a:t>
            </a:r>
            <a:endParaRPr lang="es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2924944"/>
            <a:ext cx="8280920" cy="1584176"/>
          </a:xfrm>
        </p:spPr>
        <p:txBody>
          <a:bodyPr>
            <a:normAutofit fontScale="62500" lnSpcReduction="20000"/>
          </a:bodyPr>
          <a:lstStyle/>
          <a:p>
            <a:endParaRPr lang="es-ES" b="1" i="1" dirty="0" smtClean="0"/>
          </a:p>
          <a:p>
            <a:endParaRPr lang="es-ES" b="1" i="1" dirty="0"/>
          </a:p>
          <a:p>
            <a:endParaRPr lang="es-ES" sz="2400" dirty="0" smtClean="0"/>
          </a:p>
          <a:p>
            <a:pPr algn="r"/>
            <a:r>
              <a:rPr lang="es-ES" sz="1900" b="1" dirty="0" smtClean="0"/>
              <a:t>Material de Apoyo de Asesorías Pro Condominios, C.A.</a:t>
            </a:r>
          </a:p>
          <a:p>
            <a:pPr algn="r"/>
            <a:r>
              <a:rPr lang="es-ES" sz="1900" b="1" dirty="0" smtClean="0"/>
              <a:t>Caracas, 21 de marzo de 2020</a:t>
            </a:r>
            <a:endParaRPr lang="es-ES" sz="1900" b="1" dirty="0" smtClean="0"/>
          </a:p>
          <a:p>
            <a:pPr algn="r"/>
            <a:endParaRPr lang="es-ES" sz="2800" b="1" dirty="0"/>
          </a:p>
          <a:p>
            <a:pPr algn="r"/>
            <a:r>
              <a:rPr lang="es-ES" sz="2800" b="1" dirty="0" smtClean="0"/>
              <a:t>Por: Rafael Ángel Viso Ingenuo</a:t>
            </a:r>
            <a:endParaRPr lang="es-ES" sz="2800" b="1" dirty="0"/>
          </a:p>
        </p:txBody>
      </p:sp>
      <p:pic>
        <p:nvPicPr>
          <p:cNvPr id="1027" name="Picture 3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25144"/>
            <a:ext cx="7264400" cy="13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51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>
                <a:latin typeface="Times New Roman"/>
                <a:ea typeface="Calibri"/>
              </a:rPr>
              <a:t>La misión de la Junta: deber de información sobre todos los asuntos del inmueble</a:t>
            </a:r>
            <a:endParaRPr lang="es-ES" sz="32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="1" dirty="0" smtClean="0">
              <a:effectLst/>
              <a:latin typeface="Times New Roman"/>
              <a:ea typeface="Calibri"/>
            </a:endParaRPr>
          </a:p>
          <a:p>
            <a:endParaRPr lang="es-ES" b="1" dirty="0">
              <a:latin typeface="Times New Roman"/>
              <a:ea typeface="Calibri"/>
            </a:endParaRPr>
          </a:p>
          <a:p>
            <a:r>
              <a:rPr lang="es-ES" b="1" dirty="0" smtClean="0">
                <a:effectLst/>
                <a:latin typeface="Times New Roman"/>
                <a:ea typeface="Calibri"/>
              </a:rPr>
              <a:t>Reportes que debe hacer la Junta cuando ejerce las funciones del administrador</a:t>
            </a:r>
            <a:endParaRPr lang="es-ES" dirty="0"/>
          </a:p>
        </p:txBody>
      </p:sp>
      <p:pic>
        <p:nvPicPr>
          <p:cNvPr id="2050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52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b="1" dirty="0" smtClean="0">
                <a:effectLst/>
                <a:latin typeface="Times New Roman"/>
                <a:ea typeface="Calibri"/>
              </a:rPr>
              <a:t>Los reportes a los propietarios que derivan del cumplimiento del artículo 20 de la Ley de Propiedad Horizontal de Venezuela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498520"/>
          </a:xfrm>
        </p:spPr>
        <p:txBody>
          <a:bodyPr>
            <a:normAutofit fontScale="550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endParaRPr lang="es-ES" sz="2300" b="1" u="sng" dirty="0" smtClean="0">
              <a:effectLst/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es-ES" sz="2300" b="1" u="sng" dirty="0" smtClean="0">
                <a:effectLst/>
                <a:latin typeface="Times New Roman"/>
                <a:ea typeface="Calibri"/>
                <a:cs typeface="Times New Roman"/>
              </a:rPr>
              <a:t>Reporte sobre el la obligación de cuidar y vigilar las cosas comunes</a:t>
            </a:r>
            <a:r>
              <a:rPr lang="es-ES" sz="2300" dirty="0" smtClean="0">
                <a:latin typeface="Times New Roman"/>
                <a:ea typeface="Calibri"/>
                <a:cs typeface="Times New Roman"/>
              </a:rPr>
              <a:t>:</a:t>
            </a: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2000" b="1" u="sng" dirty="0" smtClean="0">
                <a:effectLst/>
                <a:latin typeface="Times New Roman"/>
                <a:ea typeface="Calibri"/>
              </a:rPr>
              <a:t>Objetivo general</a:t>
            </a:r>
            <a:r>
              <a:rPr lang="es-ES" sz="2000" b="1" dirty="0" smtClean="0">
                <a:effectLst/>
                <a:latin typeface="Times New Roman"/>
                <a:ea typeface="Calibri"/>
              </a:rPr>
              <a:t>: </a:t>
            </a:r>
            <a:r>
              <a:rPr lang="es-ES" sz="2000" b="1" i="1" dirty="0" smtClean="0">
                <a:effectLst/>
                <a:latin typeface="Times New Roman"/>
                <a:ea typeface="Calibri"/>
              </a:rPr>
              <a:t>diseñar una serie de tablas  o formatos que identifiquen o describan  todas las áreas y bienes comunes de la comunidad inmobiliaria, donde se denote su situación actual de conservación; modelos, seriales, última labor de mantenimiento, futuros mantenimientos. Recomendamos que a cada área  tratada se le haga un reporte.</a:t>
            </a:r>
          </a:p>
          <a:p>
            <a:pPr marL="628650" indent="-285750" algn="just">
              <a:lnSpc>
                <a:spcPct val="150000"/>
              </a:lnSpc>
              <a:spcAft>
                <a:spcPts val="1000"/>
              </a:spcAft>
            </a:pPr>
            <a:r>
              <a:rPr lang="es-ES" sz="23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Reportes sobre los actos de urgente de administración y conservación, y reparaciones menores</a:t>
            </a:r>
            <a:r>
              <a:rPr lang="es-ES" sz="23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</a:t>
            </a:r>
            <a:endParaRPr lang="es-ES" sz="23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22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Objetivo general</a:t>
            </a:r>
            <a:r>
              <a:rPr lang="es-ES" sz="22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</a:t>
            </a:r>
            <a:r>
              <a:rPr lang="es-ES" sz="22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diseñar una serie de tablas o formatos que permitan describir con lujo de detalles los tipos de actividades administrativas urgentes; de conservación y las reparaciones menores, donde se contengan al menos, los siguientes datos: a) actividad a realizar; b) motivación o justificación para hacerla; c) costos del o los trabajos de conservación o reparaciones menores; d) tiempo de ejecución; responsable de ejecutarlos; e) responsable de la supervisión de la ejecución;  f) forma de pago (crédito o financiamiento); g) daños a evitar en el futuro; </a:t>
            </a:r>
            <a:r>
              <a:rPr lang="es-ES" sz="22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s-ES" sz="22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y de suma y vital importancia: </a:t>
            </a:r>
            <a:r>
              <a:rPr lang="es-ES" sz="22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h) descripción </a:t>
            </a:r>
            <a:r>
              <a:rPr lang="es-ES" sz="22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de la metodología de realización del acto de urgente administración, conservación o reparación menor, entre los más importantes</a:t>
            </a:r>
            <a:r>
              <a:rPr lang="es-ES" sz="22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ES" sz="2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628650" indent="-285750" algn="just">
              <a:lnSpc>
                <a:spcPct val="150000"/>
              </a:lnSpc>
              <a:spcAft>
                <a:spcPts val="1000"/>
              </a:spcAft>
            </a:pPr>
            <a:endParaRPr lang="es-ES" sz="1800" dirty="0" smtClean="0"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endParaRPr lang="es-ES" sz="1800" dirty="0">
              <a:ea typeface="Calibri"/>
              <a:cs typeface="Times New Roman"/>
            </a:endParaRPr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79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Continuación de los tipos de reportes legales: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899795" algn="just">
              <a:lnSpc>
                <a:spcPct val="150000"/>
              </a:lnSpc>
              <a:spcAft>
                <a:spcPts val="1000"/>
              </a:spcAft>
            </a:pPr>
            <a:r>
              <a:rPr lang="es-ES" sz="19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Reporte sobre el cumplimiento y la ejecución que de ese cumplimiento se haga de las disposiciones del documento de condominio, su reglamento y los acuerdos de  los propietarios</a:t>
            </a:r>
            <a:r>
              <a:rPr lang="es-ES" sz="19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endParaRPr lang="es-ES" sz="1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15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Objetivo general</a:t>
            </a:r>
            <a:r>
              <a:rPr lang="es-ES" sz="15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 </a:t>
            </a:r>
            <a:r>
              <a:rPr lang="es-ES" sz="15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Este reporte debe considerarse con base al incumplimiento puntual de tales disposiciones que haga un propietario en el condominio; luego que se presente la falta o irregularidad cometida por un propietario deberá generarse un reporte que contengan: a) quien, cuándo, dónde y cómo la cometió; b) Actividad de la Junta o del Administrador realizada para reparar o denunciar tal falta o irregularidad; </a:t>
            </a:r>
            <a:r>
              <a:rPr lang="es-ES" sz="15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c) </a:t>
            </a:r>
            <a:r>
              <a:rPr lang="es-ES" sz="15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Daños o consecuencias económicas o morales causadas en contra de la comunidad; de otro propietario o de una tercera persona en la comunidad inmobiliaria; </a:t>
            </a:r>
            <a:r>
              <a:rPr lang="es-ES" sz="15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d) </a:t>
            </a:r>
            <a:r>
              <a:rPr lang="es-ES" sz="15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Propuesta de sanción o persecución legal.</a:t>
            </a:r>
            <a:endParaRPr lang="es-ES" sz="15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es-ES" sz="1800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08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Continuación de los reportes legales: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899795" algn="just">
              <a:lnSpc>
                <a:spcPct val="150000"/>
              </a:lnSpc>
              <a:spcAft>
                <a:spcPts val="1000"/>
              </a:spcAft>
            </a:pPr>
            <a:r>
              <a:rPr lang="es-ES" sz="2100" b="1" u="sng" dirty="0" smtClean="0">
                <a:effectLst/>
                <a:latin typeface="Times New Roman"/>
                <a:ea typeface="Calibri"/>
                <a:cs typeface="Times New Roman"/>
              </a:rPr>
              <a:t>Reporte sobre la recaudación  de los gastos comunes, no comunes y sobre la administración de la renta que producen las áreas comunes de la comunidad inmobiliaria</a:t>
            </a:r>
            <a:r>
              <a:rPr lang="es-ES" sz="2100" b="1" dirty="0" smtClean="0">
                <a:effectLst/>
                <a:latin typeface="Times New Roman"/>
                <a:ea typeface="Calibri"/>
                <a:cs typeface="Times New Roman"/>
              </a:rPr>
              <a:t>:</a:t>
            </a:r>
            <a:endParaRPr lang="es-ES" sz="2100" dirty="0">
              <a:ea typeface="Calibri"/>
              <a:cs typeface="Times New Roman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16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Objetivo general</a:t>
            </a:r>
            <a:r>
              <a:rPr lang="es-ES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</a:t>
            </a:r>
            <a:r>
              <a:rPr lang="es-ES" sz="16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el o los varios reportes que se generen en el cumplimiento de esta obligación del ente administrador debe contener; a) una clasificación por rubro de los gastos comunes (por ejemplo: electricidad; gas; jardinería y áreas verdes; reparaciones menores; nómina; gastos de seguridad y vigilancia; fondo de reserva; etcétera); y si existieren área comunes arrendadas a favor del condominio, deben indicarse quienes pagan, cuánto pagan por arrendamiento y por supuesto, señalar la concurrencia de esos ingresos en la totalidad de los gastos comunes. Si hubiere superávit por los arrendamientos, debe expresarse su destino, bien depositándolo a favor del fondo de reserva; en la cuenta corriente de la comunidad o distribuyéndolo a favor de los copropietarios, según lo haya dispuesto la asamblea de propietarios.</a:t>
            </a:r>
            <a:endParaRPr lang="es-ES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es-ES" sz="1800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21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Continuación de los reportes legales: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34695" indent="-285750" algn="just">
              <a:lnSpc>
                <a:spcPct val="150000"/>
              </a:lnSpc>
              <a:spcAft>
                <a:spcPts val="1000"/>
              </a:spcAft>
            </a:pPr>
            <a:endParaRPr lang="es-ES" sz="1800" b="1" u="sng" dirty="0" smtClean="0">
              <a:effectLst/>
              <a:latin typeface="Times New Roman"/>
              <a:ea typeface="Calibri"/>
              <a:cs typeface="Times New Roman"/>
            </a:endParaRPr>
          </a:p>
          <a:p>
            <a:pPr marL="734695" indent="-285750" algn="just">
              <a:lnSpc>
                <a:spcPct val="150000"/>
              </a:lnSpc>
              <a:spcAft>
                <a:spcPts val="1000"/>
              </a:spcAft>
            </a:pPr>
            <a:r>
              <a:rPr lang="es-ES" sz="1800" b="1" u="sng" dirty="0" smtClean="0">
                <a:effectLst/>
                <a:latin typeface="Times New Roman"/>
                <a:ea typeface="Calibri"/>
                <a:cs typeface="Times New Roman"/>
              </a:rPr>
              <a:t>Reportes sobre situaciones judiciales</a:t>
            </a:r>
            <a:r>
              <a:rPr lang="es-ES" sz="1800" b="1" dirty="0" smtClean="0">
                <a:effectLst/>
                <a:latin typeface="Times New Roman"/>
                <a:ea typeface="Calibri"/>
                <a:cs typeface="Times New Roman"/>
              </a:rPr>
              <a:t>:</a:t>
            </a:r>
            <a:endParaRPr lang="es-ES" sz="1600" dirty="0">
              <a:ea typeface="Calibri"/>
              <a:cs typeface="Times New Roman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16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Objetivo general</a:t>
            </a:r>
            <a:r>
              <a:rPr lang="es-ES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</a:t>
            </a:r>
            <a:r>
              <a:rPr lang="es-ES" sz="16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informar al ente administrador y a la comunidad de propietarios la marcha y la situación de los asuntos litigiosos en curso ante los tribunales de justicia, y las expectativas que de cada situación judicial se puede esperar</a:t>
            </a:r>
            <a:r>
              <a:rPr lang="es-ES" sz="16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ES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899795" algn="just">
              <a:lnSpc>
                <a:spcPct val="150000"/>
              </a:lnSpc>
              <a:spcAft>
                <a:spcPts val="1000"/>
              </a:spcAft>
            </a:pPr>
            <a:r>
              <a:rPr lang="es-ES" sz="18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Reportes relativos a la contabilidad de ingresos y gastos de la administración del inmueble y de su  estado financiero</a:t>
            </a:r>
            <a:r>
              <a:rPr lang="es-ES" sz="18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ES" sz="1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16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Objetivo general</a:t>
            </a:r>
            <a:r>
              <a:rPr lang="es-ES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</a:t>
            </a:r>
            <a:r>
              <a:rPr lang="es-ES" sz="16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informar metódicamente sobre el estado de resultados y el balance general del inmueble</a:t>
            </a:r>
            <a:r>
              <a:rPr lang="es-ES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ES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buNone/>
            </a:pPr>
            <a:endParaRPr lang="es-E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5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Continuación de los reportes legales: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899795" algn="just">
              <a:lnSpc>
                <a:spcPct val="150000"/>
              </a:lnSpc>
              <a:spcAft>
                <a:spcPts val="1000"/>
              </a:spcAft>
            </a:pPr>
            <a:r>
              <a:rPr lang="es-ES" sz="26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Reportes sobre la forma de llevar los libros de: la asamblea de propietarios; actas de la junta de condominio y del libro diario de contabilidad</a:t>
            </a:r>
            <a:r>
              <a:rPr lang="es-ES" sz="2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ES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20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Objetivo general</a:t>
            </a:r>
            <a:r>
              <a:rPr lang="es-ES" sz="20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</a:t>
            </a:r>
            <a:r>
              <a:rPr lang="es-ES" sz="2000" b="1" i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Los reportes sobre estos libros son muy útiles puesto que se trata de crear un formato para informar sobre el “estado de cada uno de ellos” y no sobre el contenido de los mismos, para permitir una rápida ubicación de la información previamente clasificada, de acuerdo a los intereses de las juntas de condominios o del ente administrador</a:t>
            </a:r>
            <a:r>
              <a:rPr lang="es-ES" sz="20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s-ES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es-ES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2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Continuación de los reportes legales: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899795" algn="just">
              <a:lnSpc>
                <a:spcPct val="150000"/>
              </a:lnSpc>
              <a:spcAft>
                <a:spcPts val="1000"/>
              </a:spcAft>
            </a:pPr>
            <a:endParaRPr lang="es-ES" sz="2100" b="1" u="sng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2100" b="1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Un reporte fundamental para los propietarios:</a:t>
            </a:r>
            <a:endParaRPr lang="es-ES" sz="2100" b="1" u="sng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899795" algn="just">
              <a:lnSpc>
                <a:spcPct val="150000"/>
              </a:lnSpc>
              <a:spcAft>
                <a:spcPts val="1000"/>
              </a:spcAft>
            </a:pPr>
            <a:r>
              <a:rPr lang="es-ES" sz="2100" b="1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Reporte anual de la gestión y cuenta anual de la gestión del administrador</a:t>
            </a:r>
            <a:r>
              <a:rPr lang="es-ES" sz="21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endParaRPr lang="es-ES" sz="21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sz="1600" b="1" u="sng" dirty="0" smtClean="0">
                <a:effectLst/>
                <a:latin typeface="Times New Roman"/>
                <a:ea typeface="Calibri"/>
                <a:cs typeface="Times New Roman"/>
              </a:rPr>
              <a:t>Objetivo general</a:t>
            </a:r>
            <a:r>
              <a:rPr lang="es-ES" sz="1600" b="1" dirty="0" smtClean="0"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es-ES" sz="1600" b="1" i="1" dirty="0" smtClean="0">
                <a:effectLst/>
                <a:latin typeface="Times New Roman"/>
                <a:ea typeface="Calibri"/>
                <a:cs typeface="Times New Roman"/>
              </a:rPr>
              <a:t>crear una estructura informativa que contemple tanto la gestión de la junta de condominio o de la comunidad </a:t>
            </a:r>
            <a:r>
              <a:rPr lang="es-ES" sz="1600" b="1" i="1" dirty="0" smtClean="0">
                <a:effectLst/>
                <a:latin typeface="Times New Roman"/>
                <a:ea typeface="Calibri"/>
                <a:cs typeface="Times New Roman"/>
              </a:rPr>
              <a:t>inmobiliaria y </a:t>
            </a:r>
            <a:r>
              <a:rPr lang="es-ES" sz="1600" b="1" i="1" dirty="0" smtClean="0">
                <a:effectLst/>
                <a:latin typeface="Times New Roman"/>
                <a:ea typeface="Calibri"/>
                <a:cs typeface="Times New Roman"/>
              </a:rPr>
              <a:t>que </a:t>
            </a:r>
            <a:r>
              <a:rPr lang="es-ES" sz="1600" b="1" i="1" dirty="0" smtClean="0">
                <a:latin typeface="Times New Roman"/>
                <a:ea typeface="Calibri"/>
                <a:cs typeface="Times New Roman"/>
              </a:rPr>
              <a:t>integre</a:t>
            </a:r>
            <a:r>
              <a:rPr lang="es-ES" sz="1600" b="1" i="1" dirty="0" smtClean="0">
                <a:effectLst/>
                <a:latin typeface="Times New Roman"/>
                <a:ea typeface="Calibri"/>
                <a:cs typeface="Times New Roman"/>
              </a:rPr>
              <a:t> también </a:t>
            </a:r>
            <a:r>
              <a:rPr lang="es-ES" sz="1600" b="1" i="1" dirty="0" smtClean="0">
                <a:effectLst/>
                <a:latin typeface="Times New Roman"/>
                <a:ea typeface="Calibri"/>
                <a:cs typeface="Times New Roman"/>
              </a:rPr>
              <a:t>la información contable suministrada por los profesionales de esta área</a:t>
            </a:r>
            <a:r>
              <a:rPr lang="es-ES" sz="1600" b="1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s-ES" sz="1600" dirty="0">
              <a:ea typeface="Calibri"/>
              <a:cs typeface="Times New Roman"/>
            </a:endParaRPr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4468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Los ocho puntos básicos del reporte de la Junta.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484784"/>
            <a:ext cx="8157592" cy="4680520"/>
          </a:xfrm>
        </p:spPr>
        <p:txBody>
          <a:bodyPr>
            <a:normAutofit fontScale="92500" lnSpcReduction="10000"/>
          </a:bodyPr>
          <a:lstStyle/>
          <a:p>
            <a:pPr marL="64008" indent="0">
              <a:buNone/>
            </a:pPr>
            <a:endParaRPr lang="es-ES" sz="1800" b="1" i="1" dirty="0" smtClean="0">
              <a:ea typeface="Calibri"/>
              <a:cs typeface="Times New Roman"/>
            </a:endParaRPr>
          </a:p>
          <a:p>
            <a:r>
              <a:rPr lang="es-ES" sz="2800" b="1" i="1" dirty="0" smtClean="0">
                <a:ea typeface="Calibri"/>
                <a:cs typeface="Times New Roman"/>
              </a:rPr>
              <a:t>Infraestructura</a:t>
            </a:r>
            <a:r>
              <a:rPr lang="es-ES" sz="2800" i="1" dirty="0" smtClean="0">
                <a:ea typeface="Calibri"/>
                <a:cs typeface="Times New Roman"/>
              </a:rPr>
              <a:t>.</a:t>
            </a:r>
          </a:p>
          <a:p>
            <a:r>
              <a:rPr lang="es-ES" sz="2800" b="1" i="1" dirty="0">
                <a:ea typeface="Calibri"/>
                <a:cs typeface="Times New Roman"/>
              </a:rPr>
              <a:t>Equipos y </a:t>
            </a:r>
            <a:r>
              <a:rPr lang="es-ES" sz="2800" b="1" i="1" dirty="0" smtClean="0">
                <a:ea typeface="Calibri"/>
                <a:cs typeface="Times New Roman"/>
              </a:rPr>
              <a:t>accesorios</a:t>
            </a:r>
            <a:r>
              <a:rPr lang="es-ES" sz="2800" i="1" dirty="0" smtClean="0">
                <a:ea typeface="Calibri"/>
                <a:cs typeface="Times New Roman"/>
              </a:rPr>
              <a:t>.</a:t>
            </a:r>
          </a:p>
          <a:p>
            <a:r>
              <a:rPr lang="es-ES" sz="2800" b="1" i="1" dirty="0">
                <a:ea typeface="Calibri"/>
                <a:cs typeface="Times New Roman"/>
              </a:rPr>
              <a:t>Área verdes y </a:t>
            </a:r>
            <a:r>
              <a:rPr lang="es-ES" sz="2800" b="1" i="1" dirty="0" smtClean="0">
                <a:ea typeface="Calibri"/>
                <a:cs typeface="Times New Roman"/>
              </a:rPr>
              <a:t>urbanismo</a:t>
            </a:r>
            <a:r>
              <a:rPr lang="es-ES" sz="2800" i="1" dirty="0" smtClean="0">
                <a:ea typeface="Calibri"/>
                <a:cs typeface="Times New Roman"/>
              </a:rPr>
              <a:t>. </a:t>
            </a:r>
          </a:p>
          <a:p>
            <a:r>
              <a:rPr lang="es-ES" sz="2800" b="1" i="1" dirty="0">
                <a:ea typeface="Calibri"/>
                <a:cs typeface="Times New Roman"/>
              </a:rPr>
              <a:t>Personal del </a:t>
            </a:r>
            <a:r>
              <a:rPr lang="es-ES" sz="2800" b="1" i="1" dirty="0" smtClean="0">
                <a:ea typeface="Calibri"/>
                <a:cs typeface="Times New Roman"/>
              </a:rPr>
              <a:t>Condominio</a:t>
            </a:r>
            <a:r>
              <a:rPr lang="es-ES" sz="2800" i="1" dirty="0" smtClean="0">
                <a:ea typeface="Calibri"/>
                <a:cs typeface="Times New Roman"/>
              </a:rPr>
              <a:t>. </a:t>
            </a:r>
          </a:p>
          <a:p>
            <a:r>
              <a:rPr lang="es-ES" sz="2800" b="1" i="1" dirty="0">
                <a:ea typeface="Calibri"/>
                <a:cs typeface="Times New Roman"/>
              </a:rPr>
              <a:t>Relación con proveedores de </a:t>
            </a:r>
            <a:r>
              <a:rPr lang="es-ES" sz="2800" b="1" i="1" dirty="0" smtClean="0">
                <a:ea typeface="Calibri"/>
                <a:cs typeface="Times New Roman"/>
              </a:rPr>
              <a:t>servicios</a:t>
            </a:r>
            <a:r>
              <a:rPr lang="es-ES" sz="2800" i="1" dirty="0">
                <a:ea typeface="Calibri"/>
                <a:cs typeface="Times New Roman"/>
              </a:rPr>
              <a:t>.</a:t>
            </a:r>
            <a:endParaRPr lang="es-ES" sz="2800" i="1" dirty="0" smtClean="0">
              <a:ea typeface="Calibri"/>
              <a:cs typeface="Times New Roman"/>
            </a:endParaRPr>
          </a:p>
          <a:p>
            <a:r>
              <a:rPr lang="es-ES" sz="2800" b="1" i="1" dirty="0">
                <a:ea typeface="Calibri"/>
                <a:cs typeface="Times New Roman"/>
              </a:rPr>
              <a:t>Relación entre los copropietarios o “vida comunitaria</a:t>
            </a:r>
            <a:r>
              <a:rPr lang="es-ES" sz="2800" b="1" i="1" dirty="0" smtClean="0">
                <a:ea typeface="Calibri"/>
                <a:cs typeface="Times New Roman"/>
              </a:rPr>
              <a:t>”.</a:t>
            </a:r>
          </a:p>
          <a:p>
            <a:r>
              <a:rPr lang="es-ES" sz="2800" b="1" i="1" dirty="0" smtClean="0">
                <a:ea typeface="Calibri"/>
                <a:cs typeface="Times New Roman"/>
              </a:rPr>
              <a:t>Aspectos administrativos y financieros.</a:t>
            </a:r>
            <a:endParaRPr lang="es-ES" sz="2800" b="1" i="1" dirty="0" smtClean="0">
              <a:ea typeface="Calibri"/>
              <a:cs typeface="Times New Roman"/>
            </a:endParaRPr>
          </a:p>
          <a:p>
            <a:r>
              <a:rPr lang="es-ES" sz="2800" b="1" i="1" dirty="0" smtClean="0">
                <a:ea typeface="Calibri"/>
                <a:cs typeface="Times New Roman"/>
              </a:rPr>
              <a:t>Situaciones legales: extrajudiciales y</a:t>
            </a:r>
            <a:r>
              <a:rPr lang="es-ES" sz="2800" b="1" i="1" dirty="0" smtClean="0">
                <a:ea typeface="Calibri"/>
                <a:cs typeface="Times New Roman"/>
              </a:rPr>
              <a:t> </a:t>
            </a:r>
            <a:r>
              <a:rPr lang="es-ES" sz="2800" b="1" i="1" dirty="0" smtClean="0">
                <a:ea typeface="Calibri"/>
                <a:cs typeface="Times New Roman"/>
              </a:rPr>
              <a:t>judiciales</a:t>
            </a:r>
            <a:r>
              <a:rPr lang="es-ES" sz="2800" i="1" dirty="0">
                <a:ea typeface="Calibri"/>
                <a:cs typeface="Times New Roman"/>
              </a:rPr>
              <a:t>.</a:t>
            </a:r>
            <a:endParaRPr lang="es-ES" sz="2800" i="1" dirty="0" smtClean="0">
              <a:ea typeface="Calibri"/>
              <a:cs typeface="Times New Roman"/>
            </a:endParaRPr>
          </a:p>
          <a:p>
            <a:pPr marL="0" indent="0">
              <a:buNone/>
            </a:pPr>
            <a:endParaRPr lang="es-E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9777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Otros Reportes: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2" algn="just">
              <a:lnSpc>
                <a:spcPct val="150000"/>
              </a:lnSpc>
              <a:spcAft>
                <a:spcPts val="1000"/>
              </a:spcAft>
            </a:pPr>
            <a:r>
              <a:rPr lang="es-ES" sz="1400" b="1" dirty="0" smtClean="0">
                <a:effectLst/>
                <a:latin typeface="Times New Roman"/>
                <a:ea typeface="Calibri"/>
                <a:cs typeface="Times New Roman"/>
              </a:rPr>
              <a:t>Reportes de índole administrativo: estado de la data y archivos físicos y digitales o electrónicos; sobre la nómina del inmueble; situación del régimen de convivencia entre propietarios; dinámica con los proveedores de bienes y servicios; estado de las relaciones con organismos gubernamentales o de carácter privado, entre los más importantes.</a:t>
            </a: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r>
              <a:rPr lang="es-ES" sz="1400" b="1" dirty="0" smtClean="0">
                <a:effectLst/>
                <a:latin typeface="Times New Roman"/>
                <a:ea typeface="Calibri"/>
                <a:cs typeface="Times New Roman"/>
              </a:rPr>
              <a:t>Reportes sobre la proyección de gastos para los mantenimientos predictivos y preventivos</a:t>
            </a:r>
            <a:r>
              <a:rPr lang="es-ES" sz="1400" b="1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r>
              <a:rPr lang="es-ES" sz="1400" b="1" dirty="0" smtClean="0">
                <a:latin typeface="Times New Roman"/>
                <a:ea typeface="Calibri"/>
                <a:cs typeface="Times New Roman"/>
              </a:rPr>
              <a:t>Reportes sobre el control del manejo de divisas extranjeras para integrar la contabilidad.</a:t>
            </a:r>
            <a:endParaRPr lang="es-ES" sz="1400" b="1" dirty="0" smtClean="0">
              <a:effectLst/>
              <a:latin typeface="Times New Roman"/>
              <a:ea typeface="Calibri"/>
              <a:cs typeface="Times New Roman"/>
            </a:endParaRP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r>
              <a:rPr lang="es-ES" sz="14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Los reportes  que deben darse entre los distintos miembros principales y suplentes de la Junta de Condominio, de acuerdo a los roles que cada quien ejerce, según lo establecido en el documento de condominio o su reglamento.</a:t>
            </a:r>
            <a:endParaRPr lang="es-ES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r>
              <a:rPr lang="es-ES" sz="1400" b="1" dirty="0" smtClean="0">
                <a:effectLst/>
                <a:latin typeface="Times New Roman"/>
                <a:ea typeface="Calibri"/>
                <a:cs typeface="Times New Roman"/>
              </a:rPr>
              <a:t>Reportes sobre las reuniones de la Junta: las minutas y las agendas de cada reunión.</a:t>
            </a: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r>
              <a:rPr lang="es-ES" sz="1400" b="1" dirty="0" smtClean="0">
                <a:effectLst/>
                <a:latin typeface="Times New Roman"/>
                <a:ea typeface="Calibri"/>
                <a:cs typeface="Times New Roman"/>
              </a:rPr>
              <a:t>Reporte sobre las decisiones tomadas por la Junta y del seguimiento a la ejecución de las mismas.</a:t>
            </a:r>
            <a:endParaRPr lang="es-ES" sz="1200" dirty="0">
              <a:ea typeface="Calibri"/>
              <a:cs typeface="Times New Roman"/>
            </a:endParaRP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endParaRPr lang="es-ES" sz="1400" dirty="0">
              <a:ea typeface="Calibri"/>
              <a:cs typeface="Times New Roman"/>
            </a:endParaRP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endParaRPr lang="es-ES" sz="1200" dirty="0">
              <a:ea typeface="Calibri"/>
              <a:cs typeface="Times New Roman"/>
            </a:endParaRPr>
          </a:p>
          <a:p>
            <a:pPr lvl="2" algn="just">
              <a:lnSpc>
                <a:spcPct val="150000"/>
              </a:lnSpc>
              <a:spcAft>
                <a:spcPts val="1000"/>
              </a:spcAft>
            </a:pPr>
            <a:endParaRPr lang="es-ES" sz="1400" dirty="0">
              <a:ea typeface="Calibri"/>
              <a:cs typeface="Times New Roman"/>
            </a:endParaRPr>
          </a:p>
          <a:p>
            <a:endParaRPr lang="es-ES" sz="1400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39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Otros Reportes: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lvl="1" indent="0" algn="just">
              <a:lnSpc>
                <a:spcPct val="150000"/>
              </a:lnSpc>
              <a:buNone/>
            </a:pPr>
            <a:endParaRPr lang="es-ES" b="1" dirty="0" smtClean="0">
              <a:effectLst/>
              <a:latin typeface="Times New Roman"/>
              <a:ea typeface="Calibri"/>
              <a:cs typeface="Times New Roman"/>
            </a:endParaRPr>
          </a:p>
          <a:p>
            <a:pPr lvl="1" algn="just">
              <a:lnSpc>
                <a:spcPct val="150000"/>
              </a:lnSpc>
            </a:pPr>
            <a:r>
              <a:rPr lang="es-ES" b="1" dirty="0" smtClean="0">
                <a:effectLst/>
                <a:latin typeface="Times New Roman"/>
                <a:ea typeface="Calibri"/>
                <a:cs typeface="Times New Roman"/>
              </a:rPr>
              <a:t>El reporte de la Comisión Electoral para informar sobre la designación de los miembros principales y suplentes de la comunidad inmobiliaria.</a:t>
            </a:r>
            <a:endParaRPr lang="es-ES" sz="2400" dirty="0">
              <a:ea typeface="Calibri"/>
              <a:cs typeface="Times New Roman"/>
            </a:endParaRPr>
          </a:p>
          <a:p>
            <a:pPr marL="457200"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es-ES" b="1" u="sng" dirty="0" smtClean="0">
              <a:effectLst/>
              <a:latin typeface="Times New Roman"/>
              <a:ea typeface="Calibri"/>
              <a:cs typeface="Times New Roman"/>
            </a:endParaRPr>
          </a:p>
          <a:p>
            <a:pPr marL="457200"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b="1" u="sng" dirty="0" smtClean="0">
                <a:effectLst/>
                <a:latin typeface="Times New Roman"/>
                <a:ea typeface="Calibri"/>
                <a:cs typeface="Times New Roman"/>
              </a:rPr>
              <a:t>Objetivo general</a:t>
            </a:r>
            <a:r>
              <a:rPr lang="es-ES" b="1" dirty="0" smtClean="0"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es-ES" b="1" i="1" dirty="0" smtClean="0">
                <a:effectLst/>
                <a:latin typeface="Times New Roman"/>
                <a:ea typeface="Calibri"/>
                <a:cs typeface="Times New Roman"/>
              </a:rPr>
              <a:t>crear un formato por parte del órgano responsable de organizar la elección de los miembros de libre elección en la comunidad inmobiliaria; o bien, la decisión de los puntos que deben ser legalmente tomados por la asamblea de propietarios en el condominio o de comuneros, en la comunidad ordinaria, que permita dar cuenta del acto electoral o decisorio</a:t>
            </a:r>
            <a:r>
              <a:rPr lang="es-ES" b="1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s-ES" sz="2800" dirty="0">
              <a:ea typeface="Calibri"/>
              <a:cs typeface="Times New Roman"/>
            </a:endParaRPr>
          </a:p>
          <a:p>
            <a:endParaRPr lang="es-ES" sz="1400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91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La importancia del cruce de información entre los reportes: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>
              <a:lnSpc>
                <a:spcPct val="150000"/>
              </a:lnSpc>
              <a:spcAft>
                <a:spcPts val="1000"/>
              </a:spcAft>
            </a:pPr>
            <a:r>
              <a:rPr lang="es-ES" sz="1800" b="1" dirty="0" smtClean="0">
                <a:effectLst/>
                <a:latin typeface="Times New Roman"/>
                <a:ea typeface="Calibri"/>
                <a:cs typeface="Times New Roman"/>
              </a:rPr>
              <a:t>Los reportes como herramienta de valoración objetiva en la toma de decisiones de la Junta.</a:t>
            </a:r>
            <a:endParaRPr lang="es-ES" sz="1800" dirty="0">
              <a:ea typeface="Calibri"/>
              <a:cs typeface="Times New Roman"/>
            </a:endParaRPr>
          </a:p>
          <a:p>
            <a:pPr marL="0" indent="0" algn="ctr">
              <a:buNone/>
            </a:pPr>
            <a:r>
              <a:rPr lang="es-ES" sz="2800" b="1" dirty="0" smtClean="0">
                <a:effectLst/>
                <a:latin typeface="Times New Roman"/>
                <a:ea typeface="Calibri"/>
              </a:rPr>
              <a:t>La ecuación: decisión = reporte + soporte.</a:t>
            </a:r>
          </a:p>
          <a:p>
            <a:pPr algn="ctr"/>
            <a:r>
              <a:rPr lang="es-ES" sz="2800" b="1" dirty="0" smtClean="0">
                <a:effectLst/>
                <a:latin typeface="Times New Roman"/>
                <a:ea typeface="Calibri"/>
              </a:rPr>
              <a:t> </a:t>
            </a:r>
            <a:r>
              <a:rPr lang="es-ES" sz="2000" b="1" dirty="0" smtClean="0">
                <a:effectLst/>
                <a:latin typeface="Times New Roman"/>
                <a:ea typeface="Calibri"/>
              </a:rPr>
              <a:t>Los reportes como mecanismo de control efectivo contra la improvisación y manipulación de los circunstanciales miembros de la Junta</a:t>
            </a:r>
          </a:p>
          <a:p>
            <a:pPr algn="ctr"/>
            <a:endParaRPr lang="es-ES" sz="1800" b="1" dirty="0" smtClean="0">
              <a:effectLst/>
              <a:latin typeface="Times New Roman"/>
              <a:ea typeface="Calibri"/>
            </a:endParaRPr>
          </a:p>
          <a:p>
            <a:pPr algn="ctr"/>
            <a:r>
              <a:rPr lang="es-ES" sz="2400" b="1" dirty="0" smtClean="0">
                <a:effectLst/>
                <a:latin typeface="Times New Roman"/>
                <a:ea typeface="Calibri"/>
              </a:rPr>
              <a:t>El norte de un reporte: informar para un supremo interés comunitario:</a:t>
            </a:r>
            <a:endParaRPr lang="es-ES" sz="2400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4351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Hoja Informativa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b="1" dirty="0" smtClean="0">
                <a:effectLst/>
                <a:latin typeface="Times New Roman"/>
                <a:ea typeface="Calibri"/>
                <a:cs typeface="Times New Roman"/>
              </a:rPr>
              <a:t>Una propuesta útil para la comunidad inmobiliaria: el reporte hecho noticia a través de su narración escrita:</a:t>
            </a:r>
          </a:p>
          <a:p>
            <a:pPr marL="0" lvl="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es-ES" b="1" dirty="0" smtClean="0">
                <a:effectLst/>
                <a:latin typeface="Times New Roman"/>
                <a:ea typeface="Calibri"/>
                <a:cs typeface="Times New Roman"/>
              </a:rPr>
              <a:t> “LA HOJA INFORMATIVA DE LA COMUNIDAD</a:t>
            </a:r>
            <a:r>
              <a:rPr lang="es-ES" b="1" dirty="0" smtClean="0">
                <a:effectLst/>
                <a:latin typeface="Times New Roman"/>
                <a:ea typeface="Calibri"/>
                <a:cs typeface="Times New Roman"/>
              </a:rPr>
              <a:t>”</a:t>
            </a:r>
            <a:endParaRPr lang="es-ES" sz="2800" dirty="0">
              <a:ea typeface="Calibri"/>
              <a:cs typeface="Times New Roman"/>
            </a:endParaRPr>
          </a:p>
          <a:p>
            <a:endParaRPr lang="es-ES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774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La Hoja </a:t>
            </a:r>
            <a:r>
              <a:rPr lang="es-ES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</a:rPr>
              <a:t>Informativa: estructura</a:t>
            </a:r>
            <a:endParaRPr lang="es-V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VE" sz="2800" dirty="0" smtClean="0"/>
              <a:t>Debe ser una “cápsula informativa” para la ubicación rápida para resaltar el contexto más importante del condominio:</a:t>
            </a:r>
          </a:p>
          <a:p>
            <a:pPr lvl="1"/>
            <a:r>
              <a:rPr lang="es-VE" sz="2400" dirty="0" smtClean="0"/>
              <a:t>Servicios: agua, electricidad, gas, ascensores, seguridad y otros.</a:t>
            </a:r>
          </a:p>
          <a:p>
            <a:pPr lvl="1"/>
            <a:r>
              <a:rPr lang="es-VE" sz="2400" dirty="0" smtClean="0"/>
              <a:t>Mantenimientos: preventivos y correctivos realizados o en curso.</a:t>
            </a:r>
          </a:p>
          <a:p>
            <a:pPr lvl="1"/>
            <a:r>
              <a:rPr lang="es-VE" sz="2400" dirty="0" smtClean="0"/>
              <a:t>Cobranza: facturación versus recaudación; control de divisas extranjeras y morosidad.</a:t>
            </a:r>
          </a:p>
          <a:p>
            <a:pPr lvl="1"/>
            <a:r>
              <a:rPr lang="es-VE" sz="2400" dirty="0" smtClean="0"/>
              <a:t>Horarios de suministro de agua.</a:t>
            </a:r>
          </a:p>
          <a:p>
            <a:pPr lvl="1"/>
            <a:r>
              <a:rPr lang="es-VE" sz="2400" dirty="0" smtClean="0"/>
              <a:t>Importante en el mes: lo que más destacó: actividad, evento, mantenimiento </a:t>
            </a:r>
            <a:r>
              <a:rPr lang="es-VE" sz="2400" smtClean="0"/>
              <a:t>o servicio.</a:t>
            </a:r>
            <a:endParaRPr lang="es-VE" sz="2400" dirty="0" smtClean="0"/>
          </a:p>
          <a:p>
            <a:pPr lvl="1"/>
            <a:endParaRPr lang="es-VE" sz="2400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427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Reportando por Internet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sz="2800" b="1" dirty="0" smtClean="0">
              <a:effectLst/>
              <a:latin typeface="Times New Roman"/>
              <a:ea typeface="Calibri"/>
            </a:endParaRPr>
          </a:p>
          <a:p>
            <a:r>
              <a:rPr lang="es-ES" sz="2800" b="1" dirty="0" smtClean="0">
                <a:effectLst/>
                <a:latin typeface="Times New Roman"/>
                <a:ea typeface="Calibri"/>
              </a:rPr>
              <a:t>Los reportes fotográficos, videos y el uso de las redes sociales.</a:t>
            </a:r>
          </a:p>
          <a:p>
            <a:r>
              <a:rPr lang="es-ES" sz="2800" b="1" dirty="0" smtClean="0">
                <a:effectLst/>
                <a:latin typeface="Times New Roman"/>
                <a:ea typeface="Calibri"/>
              </a:rPr>
              <a:t>La utilidad de las carteleras en lugares estratégicos de la comunidad: </a:t>
            </a:r>
            <a:endParaRPr lang="es-ES" sz="2800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8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CONCLUSIONES: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b="1" i="1" dirty="0" smtClean="0">
                <a:effectLst/>
                <a:latin typeface="Times New Roman"/>
                <a:ea typeface="Calibri"/>
              </a:rPr>
              <a:t>	</a:t>
            </a:r>
          </a:p>
          <a:p>
            <a:pPr marL="0" indent="0" algn="just">
              <a:buNone/>
            </a:pPr>
            <a:r>
              <a:rPr lang="es-ES" sz="1600" b="1" i="1" dirty="0">
                <a:latin typeface="Times New Roman"/>
                <a:ea typeface="Calibri"/>
              </a:rPr>
              <a:t>	</a:t>
            </a:r>
            <a:r>
              <a:rPr lang="es-ES" sz="1600" b="1" i="1" dirty="0" smtClean="0">
                <a:effectLst/>
                <a:latin typeface="Times New Roman"/>
                <a:ea typeface="Calibri"/>
              </a:rPr>
              <a:t>1)</a:t>
            </a:r>
            <a:r>
              <a:rPr lang="es-ES" sz="1600" b="1" dirty="0" smtClean="0">
                <a:effectLst/>
                <a:latin typeface="Times New Roman"/>
                <a:ea typeface="Calibri"/>
              </a:rPr>
              <a:t> </a:t>
            </a:r>
            <a:r>
              <a:rPr lang="es-ES" sz="1600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s-ES" sz="1600" b="1" i="1" dirty="0">
                <a:solidFill>
                  <a:srgbClr val="333333"/>
                </a:solidFill>
                <a:latin typeface="Times New Roman"/>
                <a:ea typeface="Times New Roman"/>
              </a:rPr>
              <a:t>t</a:t>
            </a: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odos quienes  tienen bajo su responsabilidad legal la administración de cualquier tipo de inmuebles, más allá de un condominio: hotel, posada, restaurant, etcétera,  elaboren un  "Manual o Batería de Reportes</a:t>
            </a:r>
            <a:r>
              <a:rPr lang="es-ES" sz="1600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”</a:t>
            </a:r>
          </a:p>
          <a:p>
            <a:pPr marL="0" indent="0" algn="just">
              <a:buNone/>
            </a:pP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	2)</a:t>
            </a:r>
            <a:r>
              <a:rPr lang="es-ES" sz="1600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La</a:t>
            </a:r>
            <a:r>
              <a:rPr lang="es-ES" sz="1600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Clasificación de los gastos comunes del condominio/ comunidad / establecimiento o negocio debe ser claram</a:t>
            </a:r>
            <a:r>
              <a:rPr lang="es-ES" sz="1600" b="1" i="1" dirty="0" smtClean="0">
                <a:solidFill>
                  <a:srgbClr val="333333"/>
                </a:solidFill>
                <a:latin typeface="Times New Roman"/>
                <a:ea typeface="Times New Roman"/>
              </a:rPr>
              <a:t>ente reflejada mensualmente.</a:t>
            </a:r>
          </a:p>
          <a:p>
            <a:pPr marL="0" indent="0" algn="just">
              <a:buNone/>
            </a:pP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	3) La Clasificación de la mora de los propietarios</a:t>
            </a:r>
            <a:r>
              <a:rPr lang="es-ES" sz="1600" b="1" i="1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es-ES" sz="1600" b="1" i="1" dirty="0" smtClean="0">
                <a:solidFill>
                  <a:srgbClr val="333333"/>
                </a:solidFill>
                <a:latin typeface="Times New Roman"/>
                <a:ea typeface="Times New Roman"/>
              </a:rPr>
              <a:t>permite su tratamiento individual y trazar las estrategias para recuperar dinero.</a:t>
            </a:r>
          </a:p>
          <a:p>
            <a:pPr marL="0" indent="0" algn="just">
              <a:buNone/>
            </a:pP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	4)  El</a:t>
            </a:r>
            <a:r>
              <a:rPr lang="es-ES" sz="1600" b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Control de las actividades de los proveedores y sus costos</a:t>
            </a:r>
            <a:r>
              <a:rPr lang="es-ES" sz="1600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: </a:t>
            </a:r>
            <a:r>
              <a:rPr lang="es-ES" sz="1600" b="1" i="1" dirty="0" smtClean="0">
                <a:solidFill>
                  <a:srgbClr val="333333"/>
                </a:solidFill>
                <a:latin typeface="Times New Roman"/>
                <a:ea typeface="Times New Roman"/>
              </a:rPr>
              <a:t>se logra c</a:t>
            </a:r>
            <a:r>
              <a:rPr lang="es-ES" sz="1600" b="1" i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</a:rPr>
              <a:t>reando cuadros de las fechas de las actividades de los proveedores para programarlas y supervisarlas</a:t>
            </a:r>
            <a:r>
              <a:rPr lang="es-ES" sz="1600" dirty="0" smtClean="0">
                <a:solidFill>
                  <a:srgbClr val="333333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 algn="just">
              <a:buNone/>
            </a:pPr>
            <a:r>
              <a:rPr lang="es-ES" sz="1400" b="1" i="1" dirty="0" smtClean="0">
                <a:solidFill>
                  <a:srgbClr val="333333"/>
                </a:solidFill>
                <a:effectLst/>
                <a:latin typeface="Georgia"/>
                <a:ea typeface="Times New Roman"/>
                <a:cs typeface="Times New Roman"/>
              </a:rPr>
              <a:t>	5)  El Control de pagos a proveedores y sus montos, según las fechas de corte de cuenta o de contratos de servicios</a:t>
            </a:r>
            <a:r>
              <a:rPr lang="es-ES" sz="1400" b="1" i="1" dirty="0">
                <a:solidFill>
                  <a:srgbClr val="333333"/>
                </a:solidFill>
                <a:latin typeface="Georgia"/>
                <a:ea typeface="Times New Roman"/>
                <a:cs typeface="Times New Roman"/>
              </a:rPr>
              <a:t> </a:t>
            </a:r>
            <a:r>
              <a:rPr lang="es-ES" sz="1400" b="1" i="1" dirty="0" smtClean="0">
                <a:solidFill>
                  <a:srgbClr val="333333"/>
                </a:solidFill>
                <a:latin typeface="Georgia"/>
                <a:ea typeface="Times New Roman"/>
                <a:cs typeface="Times New Roman"/>
              </a:rPr>
              <a:t>permite evitar la suspensión de los servicios y conocer cómo ellos están trabajando.</a:t>
            </a:r>
          </a:p>
          <a:p>
            <a:pPr marL="0" indent="0" algn="just">
              <a:buNone/>
            </a:pPr>
            <a:r>
              <a:rPr lang="es-ES" sz="1400" b="1" i="1" dirty="0">
                <a:solidFill>
                  <a:srgbClr val="333333"/>
                </a:solidFill>
                <a:effectLst/>
                <a:latin typeface="Georgia"/>
                <a:ea typeface="Times New Roman"/>
                <a:cs typeface="Times New Roman"/>
              </a:rPr>
              <a:t>	</a:t>
            </a:r>
            <a:r>
              <a:rPr lang="es-ES" sz="1400" b="1" i="1" dirty="0" smtClean="0">
                <a:solidFill>
                  <a:srgbClr val="333333"/>
                </a:solidFill>
                <a:effectLst/>
                <a:latin typeface="Georgia"/>
                <a:ea typeface="Times New Roman"/>
                <a:cs typeface="Times New Roman"/>
              </a:rPr>
              <a:t>6) El Control de inventario de insumos del inmueble /establecimiento: para medir su uso, consumo o reposición, costos y proveedores que los surten.</a:t>
            </a:r>
            <a:endParaRPr lang="es-ES" sz="1800" b="1" i="1" dirty="0">
              <a:ea typeface="Calibri"/>
              <a:cs typeface="Times New Roman"/>
            </a:endParaRPr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1172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PERMÍTANOS HACER SUS REPORTES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276872"/>
            <a:ext cx="7772400" cy="3744416"/>
          </a:xfrm>
        </p:spPr>
        <p:txBody>
          <a:bodyPr>
            <a:normAutofit/>
          </a:bodyPr>
          <a:lstStyle/>
          <a:p>
            <a:r>
              <a:rPr lang="es-ES" b="1" dirty="0" smtClean="0"/>
              <a:t>Asesorías Pro Condominios, C.A</a:t>
            </a:r>
            <a:r>
              <a:rPr lang="es-ES" b="1" dirty="0" smtClean="0"/>
              <a:t>.; nuestro lema: “Educando a las comunidades inmobiliarias por un </a:t>
            </a:r>
            <a:r>
              <a:rPr lang="es-ES" b="1" dirty="0" err="1" smtClean="0"/>
              <a:t>mejopr</a:t>
            </a:r>
            <a:r>
              <a:rPr lang="es-ES" b="1" dirty="0" smtClean="0"/>
              <a:t> vivir”</a:t>
            </a:r>
          </a:p>
          <a:p>
            <a:r>
              <a:rPr lang="es-ES" b="1" dirty="0" smtClean="0"/>
              <a:t>¡Siempre </a:t>
            </a:r>
            <a:r>
              <a:rPr lang="es-ES" b="1" dirty="0" smtClean="0"/>
              <a:t>a sus gratas órdenes para servirles!</a:t>
            </a:r>
          </a:p>
          <a:p>
            <a:r>
              <a:rPr lang="es-ES" dirty="0" smtClean="0">
                <a:hlinkClick r:id="rId2"/>
              </a:rPr>
              <a:t>www.procondominios.com.ve</a:t>
            </a:r>
            <a:endParaRPr lang="es-ES" dirty="0" smtClean="0"/>
          </a:p>
          <a:p>
            <a:r>
              <a:rPr lang="es-ES" dirty="0" smtClean="0"/>
              <a:t>@</a:t>
            </a:r>
            <a:r>
              <a:rPr lang="es-ES" dirty="0" err="1" smtClean="0"/>
              <a:t>procondominios</a:t>
            </a:r>
            <a:r>
              <a:rPr lang="es-ES" dirty="0" smtClean="0"/>
              <a:t> (Twitter e Instagram)</a:t>
            </a:r>
          </a:p>
          <a:p>
            <a:r>
              <a:rPr lang="es-ES" dirty="0" smtClean="0"/>
              <a:t>Canal </a:t>
            </a:r>
            <a:r>
              <a:rPr lang="es-ES" dirty="0" err="1" smtClean="0"/>
              <a:t>Procondominios</a:t>
            </a:r>
            <a:r>
              <a:rPr lang="es-ES" dirty="0" smtClean="0"/>
              <a:t> en </a:t>
            </a:r>
            <a:r>
              <a:rPr lang="es-ES" dirty="0" err="1" smtClean="0"/>
              <a:t>Youtube</a:t>
            </a:r>
            <a:endParaRPr lang="es-ES" dirty="0" smtClean="0"/>
          </a:p>
          <a:p>
            <a:r>
              <a:rPr lang="es-ES" dirty="0" smtClean="0">
                <a:hlinkClick r:id="rId3"/>
              </a:rPr>
              <a:t>Correo electrónico: </a:t>
            </a:r>
            <a:r>
              <a:rPr lang="es-ES" dirty="0" smtClean="0">
                <a:hlinkClick r:id="rId3"/>
              </a:rPr>
              <a:t>vprocondominios@gmail.com</a:t>
            </a:r>
            <a:endParaRPr lang="es-ES" dirty="0" smtClean="0"/>
          </a:p>
          <a:p>
            <a:r>
              <a:rPr lang="es-ES" dirty="0" smtClean="0"/>
              <a:t>Oficinas: Urbanización Prados del Este, Municipio Baruta del Estado Miranda, Caracas; Código Postal: 1080. Teléfonos: (0212) 9772514; 0424-8178841 y 0414-2451580</a:t>
            </a: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Picture 2" descr="C:\Users\Rafael Ángel Viso In\Documents\LOGOS PROCONDOMINIOS\Logos Procondominios\LogosProcondominios\JPG\LogoProcondominiosFinal_LogoHorCol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63435"/>
            <a:ext cx="2051720" cy="3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15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135</TotalTime>
  <Words>1493</Words>
  <Application>Microsoft Office PowerPoint</Application>
  <PresentationFormat>Presentación en pantalla (4:3)</PresentationFormat>
  <Paragraphs>98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Brío</vt:lpstr>
      <vt:lpstr>Los Reportes de la Junta de Condominio; de las Administradoras o Gerentes Operativos y Administrativos del inmueble</vt:lpstr>
      <vt:lpstr>La misión de la Junta: deber de información sobre todos los asuntos del inmueble</vt:lpstr>
      <vt:lpstr>Los reportes a los propietarios que derivan del cumplimiento del artículo 20 de la Ley de Propiedad Horizontal de Venezuela</vt:lpstr>
      <vt:lpstr>Continuación de los tipos de reportes legales:</vt:lpstr>
      <vt:lpstr>Continuación de los reportes legales:</vt:lpstr>
      <vt:lpstr>Continuación de los reportes legales:</vt:lpstr>
      <vt:lpstr>Continuación de los reportes legales:</vt:lpstr>
      <vt:lpstr>Continuación de los reportes legales:</vt:lpstr>
      <vt:lpstr>Los ocho puntos básicos del reporte de la Junta.</vt:lpstr>
      <vt:lpstr>Otros Reportes:</vt:lpstr>
      <vt:lpstr>Otros Reportes:</vt:lpstr>
      <vt:lpstr>La importancia del cruce de información entre los reportes:</vt:lpstr>
      <vt:lpstr>La Hoja Informativa</vt:lpstr>
      <vt:lpstr>La Hoja Informativa: estructura</vt:lpstr>
      <vt:lpstr>Reportando por Internet</vt:lpstr>
      <vt:lpstr>CONCLUSIONES:</vt:lpstr>
      <vt:lpstr>PERMÍTANOS HACER SUS REPORTES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Reportes de la Junta de Condominio; de las Administradoras o Gerentes Operativos del inmueble</dc:title>
  <dc:creator>Documentos</dc:creator>
  <cp:lastModifiedBy>Rafael Ángel Viso In</cp:lastModifiedBy>
  <cp:revision>17</cp:revision>
  <dcterms:created xsi:type="dcterms:W3CDTF">2013-05-23T14:24:34Z</dcterms:created>
  <dcterms:modified xsi:type="dcterms:W3CDTF">2020-03-21T11:53:47Z</dcterms:modified>
</cp:coreProperties>
</file>